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7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56" r:id="rId22"/>
    <p:sldId id="374" r:id="rId23"/>
    <p:sldId id="368" r:id="rId24"/>
    <p:sldId id="373" r:id="rId25"/>
    <p:sldId id="385" r:id="rId26"/>
    <p:sldId id="386" r:id="rId27"/>
    <p:sldId id="384" r:id="rId28"/>
    <p:sldId id="366" r:id="rId29"/>
    <p:sldId id="375" r:id="rId30"/>
    <p:sldId id="351" r:id="rId31"/>
    <p:sldId id="357" r:id="rId32"/>
    <p:sldId id="383" r:id="rId33"/>
    <p:sldId id="361" r:id="rId34"/>
    <p:sldId id="362" r:id="rId35"/>
    <p:sldId id="3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1D9EFF"/>
    <a:srgbClr val="0079D4"/>
    <a:srgbClr val="00B050"/>
    <a:srgbClr val="F1600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4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4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5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4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C2D7-406E-45EE-9F57-B83131B49240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Fall 2021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8078771" y="4343333"/>
            <a:ext cx="4040353" cy="2198389"/>
            <a:chOff x="7420579" y="3187239"/>
            <a:chExt cx="4040353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04035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1. Quiz due on Wed</a:t>
              </a:r>
            </a:p>
            <a:p>
              <a:r>
                <a:rPr lang="en-US" dirty="0">
                  <a:solidFill>
                    <a:srgbClr val="1D9EFF"/>
                  </a:solidFill>
                  <a:latin typeface="Consolas" panose="020B0609020204030204" pitchFamily="49" charset="0"/>
                </a:rPr>
                <a:t>2. Stepik questions due on Sun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2275522" y="3985538"/>
            <a:ext cx="5395600" cy="2579285"/>
            <a:chOff x="-1145228" y="2208602"/>
            <a:chExt cx="5395600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395600" cy="2522655"/>
              <a:chOff x="-1533757" y="4197338"/>
              <a:chExt cx="5395600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395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Tue and Thu.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6366133" y="1443095"/>
            <a:ext cx="3336357" cy="2660811"/>
            <a:chOff x="4750544" y="3040495"/>
            <a:chExt cx="3336357" cy="26608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660811"/>
              <a:chOff x="4502520" y="3050608"/>
              <a:chExt cx="3336357" cy="2660811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Zoom on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Tue/Wed.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358347" y="1916218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Attending Campus Lectures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A28C94-B703-45B1-B7F9-0EF891D9AC83}"/>
              </a:ext>
            </a:extLst>
          </p:cNvPr>
          <p:cNvSpPr txBox="1"/>
          <p:nvPr/>
        </p:nvSpPr>
        <p:spPr>
          <a:xfrm>
            <a:off x="1001119" y="2048907"/>
            <a:ext cx="78379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You are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recommended to wear approved face coverings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at all times during class and within buildings even if you are vaccinated. If you are sick, stay home and self-quarantine. You could attend the lecture via zoom instead.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Those who attend should be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cleared to attend campus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on </a:t>
            </a:r>
            <a:r>
              <a:rPr lang="en-US" sz="2000" dirty="0" err="1">
                <a:solidFill>
                  <a:srgbClr val="1D9EFF"/>
                </a:solidFill>
                <a:latin typeface="Consolas" panose="020B0609020204030204" pitchFamily="49" charset="0"/>
              </a:rPr>
              <a:t>one.uf</a:t>
            </a: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Attendance is optional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and you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do not have to inform the Instructor or the course staff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 that you are not attending the campus class but instead the online lecture any day throughout the semester</a:t>
            </a:r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8C616C78-5467-4B5A-9083-89B24CB3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969" y="1580109"/>
            <a:ext cx="2577112" cy="25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16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Monday, (10 – 11 am) (via Zoom) 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Thursday, (5 – 6 pm) (via Zoom)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B7B58E-D6E2-4814-9213-7F4AB2D8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564992"/>
              </p:ext>
            </p:extLst>
          </p:nvPr>
        </p:nvGraphicFramePr>
        <p:xfrm>
          <a:off x="734505" y="1740630"/>
          <a:ext cx="11011293" cy="33767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0339">
                  <a:extLst>
                    <a:ext uri="{9D8B030D-6E8A-4147-A177-3AD203B41FA5}">
                      <a16:colId xmlns:a16="http://schemas.microsoft.com/office/drawing/2014/main" val="81487017"/>
                    </a:ext>
                  </a:extLst>
                </a:gridCol>
                <a:gridCol w="5905902">
                  <a:extLst>
                    <a:ext uri="{9D8B030D-6E8A-4147-A177-3AD203B41FA5}">
                      <a16:colId xmlns:a16="http://schemas.microsoft.com/office/drawing/2014/main" val="2557939843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1106275584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2557629694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Weightage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80837"/>
                  </a:ext>
                </a:extLst>
              </a:tr>
              <a:tr h="62230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Quizzes (12, Drop two lowest scores)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 x 10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9906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37426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2 (Cumulative)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630141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70159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6% + 2</a:t>
                      </a:r>
                      <a:r>
                        <a:rPr lang="en-US" sz="1400" baseline="30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 +2</a:t>
                      </a:r>
                      <a:r>
                        <a:rPr lang="en-US" sz="1400" baseline="30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804792"/>
                  </a:ext>
                </a:extLst>
              </a:tr>
              <a:tr h="1670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r>
                        <a:rPr lang="en-US" sz="1400" baseline="300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 + 6% + 4</a:t>
                      </a:r>
                      <a:r>
                        <a:rPr lang="en-US" sz="1400" baseline="30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86350"/>
                  </a:ext>
                </a:extLst>
              </a:tr>
              <a:tr h="4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Preassigned Stepik Questions (22, Drop six lowest scores)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0.5% x 16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05810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Up to 2%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711364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Total: 102%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890569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Denotes peer-graded components. 8% of your grade will be evaluated by your peers.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30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You are allowed to collaborate on Stepik problems, but you must cite the peer who you worked with.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8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BCAEB1-1A11-44A2-AB03-192DF3854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08974"/>
              </p:ext>
            </p:extLst>
          </p:nvPr>
        </p:nvGraphicFramePr>
        <p:xfrm>
          <a:off x="1274115" y="1425860"/>
          <a:ext cx="9604418" cy="51435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9325">
                  <a:extLst>
                    <a:ext uri="{9D8B030D-6E8A-4147-A177-3AD203B41FA5}">
                      <a16:colId xmlns:a16="http://schemas.microsoft.com/office/drawing/2014/main" val="2529352792"/>
                    </a:ext>
                  </a:extLst>
                </a:gridCol>
                <a:gridCol w="1130043">
                  <a:extLst>
                    <a:ext uri="{9D8B030D-6E8A-4147-A177-3AD203B41FA5}">
                      <a16:colId xmlns:a16="http://schemas.microsoft.com/office/drawing/2014/main" val="1572902789"/>
                    </a:ext>
                  </a:extLst>
                </a:gridCol>
                <a:gridCol w="1130043">
                  <a:extLst>
                    <a:ext uri="{9D8B030D-6E8A-4147-A177-3AD203B41FA5}">
                      <a16:colId xmlns:a16="http://schemas.microsoft.com/office/drawing/2014/main" val="2525979656"/>
                    </a:ext>
                  </a:extLst>
                </a:gridCol>
                <a:gridCol w="4181156">
                  <a:extLst>
                    <a:ext uri="{9D8B030D-6E8A-4147-A177-3AD203B41FA5}">
                      <a16:colId xmlns:a16="http://schemas.microsoft.com/office/drawing/2014/main" val="4006613454"/>
                    </a:ext>
                  </a:extLst>
                </a:gridCol>
                <a:gridCol w="2263851">
                  <a:extLst>
                    <a:ext uri="{9D8B030D-6E8A-4147-A177-3AD203B41FA5}">
                      <a16:colId xmlns:a16="http://schemas.microsoft.com/office/drawing/2014/main" val="4129871816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Week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Dates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Topic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Deadlines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5589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23-Aug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29-Aug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Algorithm Analysis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94171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30-Aug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List, Stacks, &amp; Queues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973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6-Sep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Trees &amp; Traversals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83849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13-Sep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Balanced Trees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28946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20-Sep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26-Sep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Balanced Trees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52704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27-Sep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Heaps &amp; Priority Queues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H6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42815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4-Oct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Sorting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30251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11-Oct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Exam 1 – October 14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400511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24-Oct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Sets, Maps, &amp; Hashing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6680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25-Oct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31-Oct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1848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7-Nov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98644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Greedy Algorithms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3a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58823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Greedy Algorithms / Dynamic Programming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29325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28-Nov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Dynamic Programming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20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29-Nov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5-Dec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Exam 2 – December 2 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83885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6-Dec	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12-Dec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Complexity Theory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3b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269100"/>
                  </a:ext>
                </a:extLst>
              </a:tr>
              <a:tr h="237490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Legend: Q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 = Quiz N, P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 = Project N, E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N 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= Exam N, Q</a:t>
                      </a:r>
                      <a:r>
                        <a:rPr lang="en-US" sz="1400" baseline="-250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HN</a:t>
                      </a: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 = Hire Thy Gator Quiz N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66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9827207" cy="583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 Exercises,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C++11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835114" y="3172529"/>
            <a:ext cx="800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g++ -std=c++11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your_file.cpp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-o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your_program </a:t>
            </a:r>
            <a:endParaRPr lang="en-US" sz="2400" dirty="0">
              <a:solidFill>
                <a:srgbClr val="1D9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Ph.D. Student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Stepik,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3, Stepik weekly assigned questions,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2" name="Group 31" descr="TA headshots">
            <a:extLst>
              <a:ext uri="{FF2B5EF4-FFF2-40B4-BE49-F238E27FC236}">
                <a16:creationId xmlns:a16="http://schemas.microsoft.com/office/drawing/2014/main" id="{D4DBA1A4-917E-4B63-95B4-BDE1A7042DD4}"/>
              </a:ext>
            </a:extLst>
          </p:cNvPr>
          <p:cNvGrpSpPr/>
          <p:nvPr/>
        </p:nvGrpSpPr>
        <p:grpSpPr>
          <a:xfrm>
            <a:off x="1538872" y="5088984"/>
            <a:ext cx="1023831" cy="1649492"/>
            <a:chOff x="1175427" y="1690688"/>
            <a:chExt cx="1023831" cy="1649492"/>
          </a:xfrm>
        </p:grpSpPr>
        <p:pic>
          <p:nvPicPr>
            <p:cNvPr id="29" name="Picture 2" descr="Marc Diaz">
              <a:extLst>
                <a:ext uri="{FF2B5EF4-FFF2-40B4-BE49-F238E27FC236}">
                  <a16:creationId xmlns:a16="http://schemas.microsoft.com/office/drawing/2014/main" id="{EABD2600-4C20-4792-84DE-564022396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427" y="1690688"/>
              <a:ext cx="1023831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1ABC9C-A379-4643-AE4E-669979D3BB9E}"/>
                </a:ext>
              </a:extLst>
            </p:cNvPr>
            <p:cNvSpPr txBox="1"/>
            <p:nvPr/>
          </p:nvSpPr>
          <p:spPr>
            <a:xfrm>
              <a:off x="1357451" y="297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Marc</a:t>
              </a:r>
            </a:p>
          </p:txBody>
        </p:sp>
      </p:grpSp>
      <p:grpSp>
        <p:nvGrpSpPr>
          <p:cNvPr id="64" name="Group 63" descr="TA headshots">
            <a:extLst>
              <a:ext uri="{FF2B5EF4-FFF2-40B4-BE49-F238E27FC236}">
                <a16:creationId xmlns:a16="http://schemas.microsoft.com/office/drawing/2014/main" id="{86DDAE0A-5630-45EF-B8C1-C08332FE8C0E}"/>
              </a:ext>
            </a:extLst>
          </p:cNvPr>
          <p:cNvGrpSpPr/>
          <p:nvPr/>
        </p:nvGrpSpPr>
        <p:grpSpPr>
          <a:xfrm>
            <a:off x="5965344" y="1549195"/>
            <a:ext cx="1366244" cy="1635417"/>
            <a:chOff x="1175427" y="3490101"/>
            <a:chExt cx="1366244" cy="1635417"/>
          </a:xfrm>
        </p:grpSpPr>
        <p:pic>
          <p:nvPicPr>
            <p:cNvPr id="23" name="Picture 22" descr="Dhruv">
              <a:extLst>
                <a:ext uri="{FF2B5EF4-FFF2-40B4-BE49-F238E27FC236}">
                  <a16:creationId xmlns:a16="http://schemas.microsoft.com/office/drawing/2014/main" id="{85AF8D79-2D6A-4086-8831-B8621D7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27" y="3490101"/>
              <a:ext cx="1366244" cy="12801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43DCE4-A331-4983-A23D-5EE0AC869F36}"/>
                </a:ext>
              </a:extLst>
            </p:cNvPr>
            <p:cNvSpPr txBox="1"/>
            <p:nvPr/>
          </p:nvSpPr>
          <p:spPr>
            <a:xfrm>
              <a:off x="1492808" y="47561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Dhruv</a:t>
              </a:r>
            </a:p>
          </p:txBody>
        </p:sp>
      </p:grpSp>
      <p:grpSp>
        <p:nvGrpSpPr>
          <p:cNvPr id="63" name="Group 62" descr="TA headshots">
            <a:extLst>
              <a:ext uri="{FF2B5EF4-FFF2-40B4-BE49-F238E27FC236}">
                <a16:creationId xmlns:a16="http://schemas.microsoft.com/office/drawing/2014/main" id="{DA4A9077-C062-4CA9-9AE8-85ABF99FEC80}"/>
              </a:ext>
            </a:extLst>
          </p:cNvPr>
          <p:cNvGrpSpPr/>
          <p:nvPr/>
        </p:nvGrpSpPr>
        <p:grpSpPr>
          <a:xfrm>
            <a:off x="7589910" y="1538965"/>
            <a:ext cx="1627102" cy="1658611"/>
            <a:chOff x="2916246" y="3490101"/>
            <a:chExt cx="1627102" cy="1658611"/>
          </a:xfrm>
        </p:grpSpPr>
        <p:pic>
          <p:nvPicPr>
            <p:cNvPr id="20" name="Picture 19" descr="Dominik">
              <a:extLst>
                <a:ext uri="{FF2B5EF4-FFF2-40B4-BE49-F238E27FC236}">
                  <a16:creationId xmlns:a16="http://schemas.microsoft.com/office/drawing/2014/main" id="{00070953-EC79-4126-99C8-798E4961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246" y="3490101"/>
              <a:ext cx="1627102" cy="128016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0053E7-591E-4049-81FB-88411FAC04D8}"/>
                </a:ext>
              </a:extLst>
            </p:cNvPr>
            <p:cNvSpPr txBox="1"/>
            <p:nvPr/>
          </p:nvSpPr>
          <p:spPr>
            <a:xfrm>
              <a:off x="3357333" y="477938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Dom</a:t>
              </a:r>
            </a:p>
          </p:txBody>
        </p:sp>
      </p:grpSp>
      <p:grpSp>
        <p:nvGrpSpPr>
          <p:cNvPr id="66" name="Group 65" descr="TA headshots">
            <a:extLst>
              <a:ext uri="{FF2B5EF4-FFF2-40B4-BE49-F238E27FC236}">
                <a16:creationId xmlns:a16="http://schemas.microsoft.com/office/drawing/2014/main" id="{3EC4103D-6C3A-4B67-9610-055DF5DDFA43}"/>
              </a:ext>
            </a:extLst>
          </p:cNvPr>
          <p:cNvGrpSpPr/>
          <p:nvPr/>
        </p:nvGrpSpPr>
        <p:grpSpPr>
          <a:xfrm>
            <a:off x="4440144" y="5068153"/>
            <a:ext cx="1423808" cy="1656183"/>
            <a:chOff x="8090378" y="3490101"/>
            <a:chExt cx="1423808" cy="16561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52E39A-979E-4D27-8007-A67CC7791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29" t="39224" r="17491" b="19256"/>
            <a:stretch/>
          </p:blipFill>
          <p:spPr>
            <a:xfrm>
              <a:off x="8090378" y="3490101"/>
              <a:ext cx="1423808" cy="12801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4CAC3A-AE63-40DE-A68F-3F8D94F14E91}"/>
                </a:ext>
              </a:extLst>
            </p:cNvPr>
            <p:cNvSpPr txBox="1"/>
            <p:nvPr/>
          </p:nvSpPr>
          <p:spPr>
            <a:xfrm>
              <a:off x="8413157" y="477695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Robin</a:t>
              </a:r>
            </a:p>
          </p:txBody>
        </p:sp>
      </p:grpSp>
      <p:grpSp>
        <p:nvGrpSpPr>
          <p:cNvPr id="34" name="Group 33" descr="TA headshots">
            <a:extLst>
              <a:ext uri="{FF2B5EF4-FFF2-40B4-BE49-F238E27FC236}">
                <a16:creationId xmlns:a16="http://schemas.microsoft.com/office/drawing/2014/main" id="{ECCD6E74-1C4A-45F3-8C2C-1BCF43585D7E}"/>
              </a:ext>
            </a:extLst>
          </p:cNvPr>
          <p:cNvGrpSpPr/>
          <p:nvPr/>
        </p:nvGrpSpPr>
        <p:grpSpPr>
          <a:xfrm>
            <a:off x="2518600" y="3305592"/>
            <a:ext cx="1234063" cy="1673708"/>
            <a:chOff x="4195218" y="1690688"/>
            <a:chExt cx="1234063" cy="1673708"/>
          </a:xfrm>
        </p:grpSpPr>
        <p:pic>
          <p:nvPicPr>
            <p:cNvPr id="3080" name="Picture 8" descr="Hamish">
              <a:extLst>
                <a:ext uri="{FF2B5EF4-FFF2-40B4-BE49-F238E27FC236}">
                  <a16:creationId xmlns:a16="http://schemas.microsoft.com/office/drawing/2014/main" id="{11DD39A5-767A-4B7A-A7EA-C616D9DD9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218" y="1690688"/>
              <a:ext cx="1234063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605880-3633-498C-A832-65C26AD60441}"/>
                </a:ext>
              </a:extLst>
            </p:cNvPr>
            <p:cNvSpPr txBox="1"/>
            <p:nvPr/>
          </p:nvSpPr>
          <p:spPr>
            <a:xfrm>
              <a:off x="4372703" y="299506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Hamish</a:t>
              </a:r>
            </a:p>
          </p:txBody>
        </p:sp>
      </p:grpSp>
      <p:grpSp>
        <p:nvGrpSpPr>
          <p:cNvPr id="62" name="Group 61" descr="TA headshots">
            <a:extLst>
              <a:ext uri="{FF2B5EF4-FFF2-40B4-BE49-F238E27FC236}">
                <a16:creationId xmlns:a16="http://schemas.microsoft.com/office/drawing/2014/main" id="{C01AE497-F47F-450A-80A3-7D3BAF6F5696}"/>
              </a:ext>
            </a:extLst>
          </p:cNvPr>
          <p:cNvGrpSpPr/>
          <p:nvPr/>
        </p:nvGrpSpPr>
        <p:grpSpPr>
          <a:xfrm>
            <a:off x="7351363" y="5068153"/>
            <a:ext cx="1280160" cy="1689145"/>
            <a:chOff x="4853780" y="3490101"/>
            <a:chExt cx="1280160" cy="168914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36D83F-2FAA-4CAC-8AE4-9A5DF482A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780" y="3490101"/>
              <a:ext cx="128016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48E9C4-3D1D-4D45-B383-D6B9DF310362}"/>
                </a:ext>
              </a:extLst>
            </p:cNvPr>
            <p:cNvSpPr txBox="1"/>
            <p:nvPr/>
          </p:nvSpPr>
          <p:spPr>
            <a:xfrm>
              <a:off x="4898236" y="480991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Victoria</a:t>
              </a:r>
            </a:p>
          </p:txBody>
        </p:sp>
      </p:grpSp>
      <p:grpSp>
        <p:nvGrpSpPr>
          <p:cNvPr id="61" name="Group 60" descr="TA headshots">
            <a:extLst>
              <a:ext uri="{FF2B5EF4-FFF2-40B4-BE49-F238E27FC236}">
                <a16:creationId xmlns:a16="http://schemas.microsoft.com/office/drawing/2014/main" id="{989173E3-83B3-4E97-8F42-DF7FC7E93917}"/>
              </a:ext>
            </a:extLst>
          </p:cNvPr>
          <p:cNvGrpSpPr/>
          <p:nvPr/>
        </p:nvGrpSpPr>
        <p:grpSpPr>
          <a:xfrm>
            <a:off x="4579233" y="1537352"/>
            <a:ext cx="1109809" cy="1689145"/>
            <a:chOff x="6538845" y="3490101"/>
            <a:chExt cx="1109809" cy="16891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1E1B481-4D35-463F-AD71-9E01CC09B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8845" y="3490101"/>
              <a:ext cx="1109809" cy="128016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5AEB94-DFC8-4042-A800-2D4E2647BF1B}"/>
                </a:ext>
              </a:extLst>
            </p:cNvPr>
            <p:cNvSpPr txBox="1"/>
            <p:nvPr/>
          </p:nvSpPr>
          <p:spPr>
            <a:xfrm>
              <a:off x="6591583" y="480991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Andrew</a:t>
              </a:r>
            </a:p>
          </p:txBody>
        </p:sp>
      </p:grpSp>
      <p:grpSp>
        <p:nvGrpSpPr>
          <p:cNvPr id="45" name="Group 44" descr="TA headshots">
            <a:extLst>
              <a:ext uri="{FF2B5EF4-FFF2-40B4-BE49-F238E27FC236}">
                <a16:creationId xmlns:a16="http://schemas.microsoft.com/office/drawing/2014/main" id="{1FFD2885-579C-4D1E-9C3C-D17EA9372DE2}"/>
              </a:ext>
            </a:extLst>
          </p:cNvPr>
          <p:cNvGrpSpPr/>
          <p:nvPr/>
        </p:nvGrpSpPr>
        <p:grpSpPr>
          <a:xfrm>
            <a:off x="4018111" y="3305592"/>
            <a:ext cx="1071127" cy="1650123"/>
            <a:chOff x="9882692" y="3429000"/>
            <a:chExt cx="1071127" cy="1650123"/>
          </a:xfrm>
        </p:grpSpPr>
        <p:pic>
          <p:nvPicPr>
            <p:cNvPr id="27" name="Picture 26" descr="A person with his arms crossed&#10;&#10;Description automatically generated with medium confidence">
              <a:extLst>
                <a:ext uri="{FF2B5EF4-FFF2-40B4-BE49-F238E27FC236}">
                  <a16:creationId xmlns:a16="http://schemas.microsoft.com/office/drawing/2014/main" id="{83DDC294-9531-448C-8D36-BEA61995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5061" y="3429000"/>
              <a:ext cx="1027154" cy="12801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1DFF5D-76C4-4CFB-805C-71110E522A41}"/>
                </a:ext>
              </a:extLst>
            </p:cNvPr>
            <p:cNvSpPr txBox="1"/>
            <p:nvPr/>
          </p:nvSpPr>
          <p:spPr>
            <a:xfrm>
              <a:off x="9882692" y="470979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Jahdiel</a:t>
              </a:r>
            </a:p>
          </p:txBody>
        </p:sp>
      </p:grpSp>
      <p:grpSp>
        <p:nvGrpSpPr>
          <p:cNvPr id="60" name="Group 59" descr="TA headshots">
            <a:extLst>
              <a:ext uri="{FF2B5EF4-FFF2-40B4-BE49-F238E27FC236}">
                <a16:creationId xmlns:a16="http://schemas.microsoft.com/office/drawing/2014/main" id="{F3E90B93-C80F-429A-81F0-54C6F4E22591}"/>
              </a:ext>
            </a:extLst>
          </p:cNvPr>
          <p:cNvGrpSpPr/>
          <p:nvPr/>
        </p:nvGrpSpPr>
        <p:grpSpPr>
          <a:xfrm>
            <a:off x="3022771" y="1538965"/>
            <a:ext cx="1280160" cy="1649492"/>
            <a:chOff x="2862003" y="5212715"/>
            <a:chExt cx="1280160" cy="1649492"/>
          </a:xfrm>
        </p:grpSpPr>
        <p:pic>
          <p:nvPicPr>
            <p:cNvPr id="30" name="Picture 29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4A5AC152-BEBD-432C-9A8C-4BF799D1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003" y="5212715"/>
              <a:ext cx="1280160" cy="128016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8DE06D-FF8E-47C3-82F9-84B67F847B27}"/>
                </a:ext>
              </a:extLst>
            </p:cNvPr>
            <p:cNvSpPr txBox="1"/>
            <p:nvPr/>
          </p:nvSpPr>
          <p:spPr>
            <a:xfrm>
              <a:off x="3029838" y="6492875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Andrew</a:t>
              </a:r>
            </a:p>
          </p:txBody>
        </p:sp>
      </p:grpSp>
      <p:grpSp>
        <p:nvGrpSpPr>
          <p:cNvPr id="44" name="Group 43" descr="TA headshots">
            <a:extLst>
              <a:ext uri="{FF2B5EF4-FFF2-40B4-BE49-F238E27FC236}">
                <a16:creationId xmlns:a16="http://schemas.microsoft.com/office/drawing/2014/main" id="{7855DEE4-F4CA-4D58-97E6-4D7B5609ADF8}"/>
              </a:ext>
            </a:extLst>
          </p:cNvPr>
          <p:cNvGrpSpPr/>
          <p:nvPr/>
        </p:nvGrpSpPr>
        <p:grpSpPr>
          <a:xfrm>
            <a:off x="9423888" y="1558405"/>
            <a:ext cx="1351239" cy="1639171"/>
            <a:chOff x="9219442" y="1690688"/>
            <a:chExt cx="1351239" cy="1639171"/>
          </a:xfrm>
        </p:grpSpPr>
        <p:pic>
          <p:nvPicPr>
            <p:cNvPr id="16" name="Picture 1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9ABD59E1-246A-4A0B-81BC-9C44684E1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3" r="13863"/>
            <a:stretch/>
          </p:blipFill>
          <p:spPr>
            <a:xfrm>
              <a:off x="9219442" y="1690688"/>
              <a:ext cx="1351239" cy="12801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F8A424-98D2-4F63-8E5F-87A85A898B1C}"/>
                </a:ext>
              </a:extLst>
            </p:cNvPr>
            <p:cNvSpPr txBox="1"/>
            <p:nvPr/>
          </p:nvSpPr>
          <p:spPr>
            <a:xfrm>
              <a:off x="9422816" y="296052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Dustin</a:t>
              </a:r>
            </a:p>
          </p:txBody>
        </p:sp>
      </p:grpSp>
      <p:grpSp>
        <p:nvGrpSpPr>
          <p:cNvPr id="43" name="Group 42" descr="TA headshots">
            <a:extLst>
              <a:ext uri="{FF2B5EF4-FFF2-40B4-BE49-F238E27FC236}">
                <a16:creationId xmlns:a16="http://schemas.microsoft.com/office/drawing/2014/main" id="{4D9111C2-EAC0-4446-AB23-825DCEA364F6}"/>
              </a:ext>
            </a:extLst>
          </p:cNvPr>
          <p:cNvGrpSpPr/>
          <p:nvPr/>
        </p:nvGrpSpPr>
        <p:grpSpPr>
          <a:xfrm>
            <a:off x="6961348" y="3322431"/>
            <a:ext cx="1348347" cy="1644041"/>
            <a:chOff x="7416205" y="1714904"/>
            <a:chExt cx="1348347" cy="1644041"/>
          </a:xfrm>
        </p:grpSpPr>
        <p:pic>
          <p:nvPicPr>
            <p:cNvPr id="38" name="Picture 4" descr="Kaitlyn">
              <a:extLst>
                <a:ext uri="{FF2B5EF4-FFF2-40B4-BE49-F238E27FC236}">
                  <a16:creationId xmlns:a16="http://schemas.microsoft.com/office/drawing/2014/main" id="{CFDF087C-B1D2-4012-8031-B26C26590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205" y="1714904"/>
              <a:ext cx="1348347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1927CD-45CC-4800-B6B0-AB1EAC24B194}"/>
                </a:ext>
              </a:extLst>
            </p:cNvPr>
            <p:cNvSpPr txBox="1"/>
            <p:nvPr/>
          </p:nvSpPr>
          <p:spPr>
            <a:xfrm>
              <a:off x="7681451" y="2989613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Katie</a:t>
              </a:r>
            </a:p>
          </p:txBody>
        </p:sp>
      </p:grpSp>
      <p:grpSp>
        <p:nvGrpSpPr>
          <p:cNvPr id="35" name="Group 34" descr="TA headshots">
            <a:extLst>
              <a:ext uri="{FF2B5EF4-FFF2-40B4-BE49-F238E27FC236}">
                <a16:creationId xmlns:a16="http://schemas.microsoft.com/office/drawing/2014/main" id="{3D9F5F4D-733C-40D0-859A-6689047072D3}"/>
              </a:ext>
            </a:extLst>
          </p:cNvPr>
          <p:cNvGrpSpPr/>
          <p:nvPr/>
        </p:nvGrpSpPr>
        <p:grpSpPr>
          <a:xfrm>
            <a:off x="2852211" y="5074844"/>
            <a:ext cx="1348348" cy="1649492"/>
            <a:chOff x="5810275" y="1700999"/>
            <a:chExt cx="1348348" cy="1649492"/>
          </a:xfrm>
        </p:grpSpPr>
        <p:pic>
          <p:nvPicPr>
            <p:cNvPr id="39" name="Picture 16" descr="Paul">
              <a:extLst>
                <a:ext uri="{FF2B5EF4-FFF2-40B4-BE49-F238E27FC236}">
                  <a16:creationId xmlns:a16="http://schemas.microsoft.com/office/drawing/2014/main" id="{A57EF431-C240-4BFF-9BBB-B0E2D659E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275" y="1700999"/>
              <a:ext cx="1348348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F65779-249B-4044-A524-956C15A64907}"/>
                </a:ext>
              </a:extLst>
            </p:cNvPr>
            <p:cNvSpPr txBox="1"/>
            <p:nvPr/>
          </p:nvSpPr>
          <p:spPr>
            <a:xfrm>
              <a:off x="6096000" y="298115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Paul</a:t>
              </a:r>
            </a:p>
          </p:txBody>
        </p:sp>
      </p:grpSp>
      <p:grpSp>
        <p:nvGrpSpPr>
          <p:cNvPr id="33" name="Group 32" descr="TA headshots">
            <a:extLst>
              <a:ext uri="{FF2B5EF4-FFF2-40B4-BE49-F238E27FC236}">
                <a16:creationId xmlns:a16="http://schemas.microsoft.com/office/drawing/2014/main" id="{F99C6002-6DD4-40B5-9538-B1204C677DE0}"/>
              </a:ext>
            </a:extLst>
          </p:cNvPr>
          <p:cNvGrpSpPr/>
          <p:nvPr/>
        </p:nvGrpSpPr>
        <p:grpSpPr>
          <a:xfrm>
            <a:off x="5378650" y="3322431"/>
            <a:ext cx="1225249" cy="1673428"/>
            <a:chOff x="2589289" y="1700999"/>
            <a:chExt cx="1225249" cy="1673428"/>
          </a:xfrm>
        </p:grpSpPr>
        <p:pic>
          <p:nvPicPr>
            <p:cNvPr id="3082" name="Picture 10" descr="Josh">
              <a:extLst>
                <a:ext uri="{FF2B5EF4-FFF2-40B4-BE49-F238E27FC236}">
                  <a16:creationId xmlns:a16="http://schemas.microsoft.com/office/drawing/2014/main" id="{A920E294-4506-4304-82FB-E03AB3107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289" y="1700999"/>
              <a:ext cx="1225249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D6518AE-79D7-4582-9028-BB6D09C0A85B}"/>
                </a:ext>
              </a:extLst>
            </p:cNvPr>
            <p:cNvSpPr txBox="1"/>
            <p:nvPr/>
          </p:nvSpPr>
          <p:spPr>
            <a:xfrm>
              <a:off x="2840643" y="300509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Josh</a:t>
              </a:r>
            </a:p>
          </p:txBody>
        </p:sp>
      </p:grpSp>
      <p:grpSp>
        <p:nvGrpSpPr>
          <p:cNvPr id="65" name="Group 64" descr="TA headshots">
            <a:extLst>
              <a:ext uri="{FF2B5EF4-FFF2-40B4-BE49-F238E27FC236}">
                <a16:creationId xmlns:a16="http://schemas.microsoft.com/office/drawing/2014/main" id="{4B148583-455B-4710-A23F-C6E100AA2A75}"/>
              </a:ext>
            </a:extLst>
          </p:cNvPr>
          <p:cNvGrpSpPr/>
          <p:nvPr/>
        </p:nvGrpSpPr>
        <p:grpSpPr>
          <a:xfrm>
            <a:off x="1404657" y="1543172"/>
            <a:ext cx="1273708" cy="1645285"/>
            <a:chOff x="1221695" y="5212715"/>
            <a:chExt cx="1273708" cy="16452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226301-975F-4BF7-ACB7-5FBAAE8C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24490"/>
            <a:stretch/>
          </p:blipFill>
          <p:spPr>
            <a:xfrm>
              <a:off x="1221695" y="5212715"/>
              <a:ext cx="1273708" cy="128016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B6BF43-EDB9-4AEA-8E19-3D0B5D37CD55}"/>
                </a:ext>
              </a:extLst>
            </p:cNvPr>
            <p:cNvSpPr txBox="1"/>
            <p:nvPr/>
          </p:nvSpPr>
          <p:spPr>
            <a:xfrm>
              <a:off x="1492808" y="648866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Alex</a:t>
              </a:r>
            </a:p>
          </p:txBody>
        </p:sp>
      </p:grpSp>
      <p:grpSp>
        <p:nvGrpSpPr>
          <p:cNvPr id="72" name="Group 71" descr="TA headshots">
            <a:extLst>
              <a:ext uri="{FF2B5EF4-FFF2-40B4-BE49-F238E27FC236}">
                <a16:creationId xmlns:a16="http://schemas.microsoft.com/office/drawing/2014/main" id="{D18237EA-4EEF-4B98-8C20-795377B6C93C}"/>
              </a:ext>
            </a:extLst>
          </p:cNvPr>
          <p:cNvGrpSpPr/>
          <p:nvPr/>
        </p:nvGrpSpPr>
        <p:grpSpPr>
          <a:xfrm>
            <a:off x="8921031" y="5061462"/>
            <a:ext cx="1280160" cy="1670323"/>
            <a:chOff x="7456390" y="5209555"/>
            <a:chExt cx="1280160" cy="1670323"/>
          </a:xfrm>
        </p:grpSpPr>
        <p:pic>
          <p:nvPicPr>
            <p:cNvPr id="71" name="Picture 70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D132117A-AF35-4B6B-8865-67AE80F1D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390" y="5209555"/>
              <a:ext cx="1280160" cy="1280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7DE27A-449C-4FFD-964D-C958165E51A8}"/>
                </a:ext>
              </a:extLst>
            </p:cNvPr>
            <p:cNvSpPr txBox="1"/>
            <p:nvPr/>
          </p:nvSpPr>
          <p:spPr>
            <a:xfrm>
              <a:off x="7722219" y="651054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Xiao</a:t>
              </a:r>
            </a:p>
          </p:txBody>
        </p:sp>
      </p:grpSp>
      <p:grpSp>
        <p:nvGrpSpPr>
          <p:cNvPr id="76" name="Group 75" descr="TA headshots">
            <a:extLst>
              <a:ext uri="{FF2B5EF4-FFF2-40B4-BE49-F238E27FC236}">
                <a16:creationId xmlns:a16="http://schemas.microsoft.com/office/drawing/2014/main" id="{436327B3-7284-4D9A-BB22-BF93C46B3DF2}"/>
              </a:ext>
            </a:extLst>
          </p:cNvPr>
          <p:cNvGrpSpPr/>
          <p:nvPr/>
        </p:nvGrpSpPr>
        <p:grpSpPr>
          <a:xfrm>
            <a:off x="8667142" y="3328958"/>
            <a:ext cx="960120" cy="1637514"/>
            <a:chOff x="8209875" y="3337981"/>
            <a:chExt cx="960120" cy="1637514"/>
          </a:xfrm>
        </p:grpSpPr>
        <p:pic>
          <p:nvPicPr>
            <p:cNvPr id="75" name="Picture 74" descr="A child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F7E3C794-E7BA-4F79-8D24-90691D88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9875" y="3337981"/>
              <a:ext cx="960120" cy="128016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B253EB6-7FEA-47BC-BF4D-3DACF9BDD9B9}"/>
                </a:ext>
              </a:extLst>
            </p:cNvPr>
            <p:cNvSpPr txBox="1"/>
            <p:nvPr/>
          </p:nvSpPr>
          <p:spPr>
            <a:xfrm>
              <a:off x="8225506" y="460616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Kunyao</a:t>
              </a:r>
            </a:p>
          </p:txBody>
        </p:sp>
      </p:grpSp>
      <p:sp>
        <p:nvSpPr>
          <p:cNvPr id="86" name="TextBox 85" descr="TA headshots">
            <a:extLst>
              <a:ext uri="{FF2B5EF4-FFF2-40B4-BE49-F238E27FC236}">
                <a16:creationId xmlns:a16="http://schemas.microsoft.com/office/drawing/2014/main" id="{8BB9F4FA-C1AF-4337-94F7-44AE29565482}"/>
              </a:ext>
            </a:extLst>
          </p:cNvPr>
          <p:cNvSpPr txBox="1"/>
          <p:nvPr/>
        </p:nvSpPr>
        <p:spPr>
          <a:xfrm>
            <a:off x="6319839" y="640120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</a:t>
            </a:r>
          </a:p>
        </p:txBody>
      </p:sp>
      <p:pic>
        <p:nvPicPr>
          <p:cNvPr id="78" name="Picture 77" descr="TA headshots">
            <a:extLst>
              <a:ext uri="{FF2B5EF4-FFF2-40B4-BE49-F238E27FC236}">
                <a16:creationId xmlns:a16="http://schemas.microsoft.com/office/drawing/2014/main" id="{8FBC954A-9790-439F-9DC9-6E07441FF67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974" b="12039"/>
          <a:stretch/>
        </p:blipFill>
        <p:spPr>
          <a:xfrm>
            <a:off x="6114996" y="5082293"/>
            <a:ext cx="97958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Slack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3" name="Picture 2" descr="Slack">
            <a:extLst>
              <a:ext uri="{FF2B5EF4-FFF2-40B4-BE49-F238E27FC236}">
                <a16:creationId xmlns:a16="http://schemas.microsoft.com/office/drawing/2014/main" id="{BA89492D-E2A8-46DB-A7E5-C8547D45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49" y="1493133"/>
            <a:ext cx="9310148" cy="50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To Do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6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Next Steps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1220C-E25D-4BB5-8549-64D727FCC1E4}"/>
              </a:ext>
            </a:extLst>
          </p:cNvPr>
          <p:cNvSpPr txBox="1"/>
          <p:nvPr/>
        </p:nvSpPr>
        <p:spPr>
          <a:xfrm>
            <a:off x="1692727" y="1774380"/>
            <a:ext cx="9864535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Join Slack and greet your peers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Stepik Invite Request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Quiz 1</a:t>
            </a:r>
            <a:r>
              <a:rPr lang="en-US" sz="2400" dirty="0">
                <a:latin typeface="Gotham Bold" pitchFamily="50" charset="0"/>
              </a:rPr>
              <a:t>Attend Discussion today/tomorrow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86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6873 9177</a:t>
            </a:r>
          </a:p>
        </p:txBody>
      </p:sp>
      <p:pic>
        <p:nvPicPr>
          <p:cNvPr id="5" name="Picture 4" descr="Qr code&#10;">
            <a:extLst>
              <a:ext uri="{FF2B5EF4-FFF2-40B4-BE49-F238E27FC236}">
                <a16:creationId xmlns:a16="http://schemas.microsoft.com/office/drawing/2014/main" id="{B548A04E-CBA7-4D3B-82C5-76E7F2312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24" y="1837125"/>
            <a:ext cx="4094941" cy="40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81" y="4818210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72" y="4547378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1908</Words>
  <Application>Microsoft Office PowerPoint</Application>
  <PresentationFormat>Widescreen</PresentationFormat>
  <Paragraphs>422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Attending Campus Lectures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Slack   </vt:lpstr>
      <vt:lpstr>   To Do   </vt:lpstr>
      <vt:lpstr>   Next Steps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252</cp:revision>
  <dcterms:created xsi:type="dcterms:W3CDTF">2020-04-14T17:15:24Z</dcterms:created>
  <dcterms:modified xsi:type="dcterms:W3CDTF">2021-11-09T17:46:34Z</dcterms:modified>
</cp:coreProperties>
</file>